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453088"/>
    <a:srgbClr val="E08500"/>
    <a:srgbClr val="C40C15"/>
    <a:srgbClr val="6600FF"/>
    <a:srgbClr val="FF9900"/>
    <a:srgbClr val="FF33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3" name="AutoShape 13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4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7772400" cy="2438400"/>
          </a:xfrm>
        </p:spPr>
        <p:txBody>
          <a:bodyPr anchor="b"/>
          <a:lstStyle>
            <a:lvl1pPr>
              <a:lnSpc>
                <a:spcPct val="10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/>
              <a:t>Master title </a:t>
            </a:r>
          </a:p>
        </p:txBody>
      </p: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3344863" y="2457450"/>
            <a:ext cx="5449887" cy="4497388"/>
            <a:chOff x="2107" y="1548"/>
            <a:chExt cx="3433" cy="2833"/>
          </a:xfrm>
        </p:grpSpPr>
        <p:sp>
          <p:nvSpPr>
            <p:cNvPr id="5136" name="AutoShape 16"/>
            <p:cNvSpPr>
              <a:spLocks noChangeArrowheads="1"/>
            </p:cNvSpPr>
            <p:nvPr/>
          </p:nvSpPr>
          <p:spPr bwMode="auto">
            <a:xfrm>
              <a:off x="4732" y="2114"/>
              <a:ext cx="808" cy="808"/>
            </a:xfrm>
            <a:prstGeom prst="diamond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4061" y="1935"/>
              <a:ext cx="403" cy="1192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0" y="399"/>
                </a:cxn>
                <a:cxn ang="0">
                  <a:pos x="0" y="1191"/>
                </a:cxn>
                <a:cxn ang="0">
                  <a:pos x="402" y="789"/>
                </a:cxn>
                <a:cxn ang="0">
                  <a:pos x="399" y="0"/>
                </a:cxn>
              </a:cxnLst>
              <a:rect l="0" t="0" r="r" b="b"/>
              <a:pathLst>
                <a:path w="403" h="1192">
                  <a:moveTo>
                    <a:pt x="399" y="0"/>
                  </a:moveTo>
                  <a:lnTo>
                    <a:pt x="0" y="399"/>
                  </a:lnTo>
                  <a:lnTo>
                    <a:pt x="0" y="1191"/>
                  </a:lnTo>
                  <a:lnTo>
                    <a:pt x="402" y="789"/>
                  </a:lnTo>
                  <a:lnTo>
                    <a:pt x="399" y="0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AutoShape 18"/>
            <p:cNvSpPr>
              <a:spLocks noChangeArrowheads="1"/>
            </p:cNvSpPr>
            <p:nvPr/>
          </p:nvSpPr>
          <p:spPr bwMode="auto">
            <a:xfrm rot="18900000">
              <a:off x="2527" y="2630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AutoShape 19"/>
            <p:cNvSpPr>
              <a:spLocks noChangeArrowheads="1"/>
            </p:cNvSpPr>
            <p:nvPr/>
          </p:nvSpPr>
          <p:spPr bwMode="auto">
            <a:xfrm rot="13500000" flipH="1">
              <a:off x="3812" y="3813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AutoShape 20"/>
            <p:cNvSpPr>
              <a:spLocks noChangeArrowheads="1"/>
            </p:cNvSpPr>
            <p:nvPr/>
          </p:nvSpPr>
          <p:spPr bwMode="auto">
            <a:xfrm rot="16200000">
              <a:off x="4423" y="2927"/>
              <a:ext cx="858" cy="852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 rot="10800000">
              <a:off x="2107" y="1548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AutoShape 22"/>
            <p:cNvSpPr>
              <a:spLocks noChangeArrowheads="1"/>
            </p:cNvSpPr>
            <p:nvPr/>
          </p:nvSpPr>
          <p:spPr bwMode="auto">
            <a:xfrm rot="8100000" flipH="1">
              <a:off x="3410" y="2702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588125" y="5181600"/>
            <a:ext cx="2555875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kumimoji="1"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76800" y="4733925"/>
            <a:ext cx="4259263" cy="377825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91440" tIns="0" rIns="91440" bIns="0" anchor="b">
            <a:spAutoFit/>
          </a:bodyPr>
          <a:lstStyle>
            <a:lvl1pPr marL="0" indent="0">
              <a:spcBef>
                <a:spcPct val="0"/>
              </a:spcBef>
              <a:buClrTx/>
              <a:buSzTx/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A28375-3DE7-4723-BD19-3D597E88E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28166-0E50-4B32-AF23-084F85E645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5263" y="315913"/>
            <a:ext cx="19558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4688" y="315913"/>
            <a:ext cx="5718175" cy="5594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BDA81-9D94-49D7-900C-F123FDC52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315913"/>
            <a:ext cx="70866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795463"/>
            <a:ext cx="383698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145213"/>
            <a:ext cx="1371600" cy="712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6477000"/>
            <a:ext cx="304800" cy="381000"/>
          </a:xfrm>
        </p:spPr>
        <p:txBody>
          <a:bodyPr/>
          <a:lstStyle>
            <a:lvl1pPr>
              <a:defRPr/>
            </a:lvl1pPr>
          </a:lstStyle>
          <a:p>
            <a:fld id="{465E0EEA-6711-4C32-B6CA-A80B73D3E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315913"/>
            <a:ext cx="70866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4075" y="1795463"/>
            <a:ext cx="3836988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4075" y="3929063"/>
            <a:ext cx="3836988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145213"/>
            <a:ext cx="1371600" cy="712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371600" y="6477000"/>
            <a:ext cx="304800" cy="381000"/>
          </a:xfrm>
        </p:spPr>
        <p:txBody>
          <a:bodyPr/>
          <a:lstStyle>
            <a:lvl1pPr>
              <a:defRPr/>
            </a:lvl1pPr>
          </a:lstStyle>
          <a:p>
            <a:fld id="{06F60812-BD03-4959-AE13-5680B47F0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315913"/>
            <a:ext cx="70866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4075" y="1795463"/>
            <a:ext cx="383698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145213"/>
            <a:ext cx="1371600" cy="712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6477000"/>
            <a:ext cx="304800" cy="381000"/>
          </a:xfrm>
        </p:spPr>
        <p:txBody>
          <a:bodyPr/>
          <a:lstStyle>
            <a:lvl1pPr>
              <a:defRPr/>
            </a:lvl1pPr>
          </a:lstStyle>
          <a:p>
            <a:fld id="{9665A41E-225D-4EF9-BFCE-E30CC1521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315913"/>
            <a:ext cx="70866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4688" y="1795463"/>
            <a:ext cx="7826375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688" y="3929063"/>
            <a:ext cx="7826375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145213"/>
            <a:ext cx="1371600" cy="712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6477000"/>
            <a:ext cx="304800" cy="381000"/>
          </a:xfrm>
        </p:spPr>
        <p:txBody>
          <a:bodyPr/>
          <a:lstStyle>
            <a:lvl1pPr>
              <a:defRPr/>
            </a:lvl1pPr>
          </a:lstStyle>
          <a:p>
            <a:fld id="{C4A7E7F4-C426-4750-B32B-EE79BB8A1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65EE4-7287-4D79-8F14-C83D1F82F3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BC62B-2B70-448C-84B0-93479EB69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795463"/>
            <a:ext cx="38369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7CA0E-86CD-4439-90D6-D8DA6D840F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394D3-516D-4463-9A41-99F782B78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CB0E5-9125-4684-8440-4FC615863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8DA1E-6DBE-4419-91A3-309924969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758F4-0F6A-403B-8254-1CD18D019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5BE9-17FF-451E-B776-D646B7A35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 rot="6480000" flipH="1">
            <a:off x="730250" y="1489075"/>
            <a:ext cx="901700" cy="901700"/>
          </a:xfrm>
          <a:prstGeom prst="rtTriangle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endParaRPr kumimoji="1"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06500" y="315913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795463"/>
            <a:ext cx="7826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145213"/>
            <a:ext cx="13716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1600" y="64770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E7BEB971-D958-4171-93DA-45B53CC0A17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0" name="Group 14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5" name="AutoShape 19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391400" cy="3733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2644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WELCOME</a:t>
            </a:r>
          </a:p>
        </p:txBody>
      </p:sp>
      <p:pic>
        <p:nvPicPr>
          <p:cNvPr id="59396" name="Picture 4" descr="orchidanim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372600" cy="6858000"/>
          </a:xfrm>
          <a:noFill/>
          <a:ln/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905000" y="381000"/>
            <a:ext cx="38100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346325" y="382588"/>
            <a:ext cx="1841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>
            <a:spAutoFit/>
          </a:bodyPr>
          <a:lstStyle/>
          <a:p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91254"/>
            <a:ext cx="8077200" cy="12009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b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</a:rPr>
              <a:t>Dr.Salini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Chandran BHMS;PGDMLS</a:t>
            </a:r>
          </a:p>
          <a:p>
            <a:r>
              <a:rPr lang="en-US" sz="3600" b="1" dirty="0" err="1">
                <a:latin typeface="Times New Roman" pitchFamily="18" charset="0"/>
              </a:rPr>
              <a:t>Dept.of</a:t>
            </a:r>
            <a:r>
              <a:rPr lang="en-US" sz="3600" b="1" dirty="0">
                <a:latin typeface="Times New Roman" pitchFamily="18" charset="0"/>
              </a:rPr>
              <a:t> Forensic Medicine &amp; </a:t>
            </a:r>
            <a:r>
              <a:rPr lang="en-US" sz="3600" b="1" dirty="0" smtClean="0">
                <a:latin typeface="Times New Roman" pitchFamily="18" charset="0"/>
              </a:rPr>
              <a:t>Toxicology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>
                <a:latin typeface="Times New Roman" pitchFamily="18" charset="0"/>
              </a:rPr>
              <a:t>PRIVILAGED COMMUNICATION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95463"/>
            <a:ext cx="8229600" cy="4681537"/>
          </a:xfrm>
        </p:spPr>
        <p:txBody>
          <a:bodyPr/>
          <a:lstStyle/>
          <a:p>
            <a:r>
              <a:rPr lang="en-US" b="1">
                <a:solidFill>
                  <a:srgbClr val="ACF8B3"/>
                </a:solidFill>
                <a:latin typeface="Times New Roman" pitchFamily="18" charset="0"/>
              </a:rPr>
              <a:t>A statement made bonafide upon any subject matter by a doctor to the concerned authority ,due to his duty to protect the interests of the community or the state</a:t>
            </a:r>
          </a:p>
          <a:p>
            <a:r>
              <a:rPr lang="en-US" b="1">
                <a:solidFill>
                  <a:srgbClr val="ACF8B3"/>
                </a:solidFill>
                <a:latin typeface="Times New Roman" pitchFamily="18" charset="0"/>
              </a:rPr>
              <a:t>Should be made only to the party who has direct interest in itor in reference of which he has a duty</a:t>
            </a:r>
          </a:p>
        </p:txBody>
      </p:sp>
      <p:pic>
        <p:nvPicPr>
          <p:cNvPr id="29722" name="Picture 26" descr="chama24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07013" y="0"/>
            <a:ext cx="3836987" cy="268288"/>
          </a:xfrm>
          <a:noFill/>
          <a:ln/>
        </p:spPr>
      </p:pic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0" y="304800"/>
            <a:ext cx="2057400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914400" y="3048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162800" y="6096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7239000" y="914400"/>
            <a:ext cx="2057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 sz="6600"/>
          </a:p>
        </p:txBody>
      </p:sp>
      <p:pic>
        <p:nvPicPr>
          <p:cNvPr id="29724" name="Picture 28" descr="chama24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0"/>
            <a:ext cx="3836988" cy="268288"/>
          </a:xfrm>
          <a:noFill/>
          <a:ln/>
        </p:spPr>
      </p:pic>
      <p:pic>
        <p:nvPicPr>
          <p:cNvPr id="29726" name="Picture 30" descr="chama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3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28" name="Picture 32" descr="chama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7073106" y="4787107"/>
            <a:ext cx="3836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29" name="Picture 33" descr="chama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6200000" flipH="1" flipV="1">
            <a:off x="7273132" y="1532731"/>
            <a:ext cx="340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>
                <a:latin typeface="Times New Roman" pitchFamily="18" charset="0"/>
              </a:rPr>
              <a:t>Examples of privilaged communication</a:t>
            </a:r>
            <a:r>
              <a:rPr lang="en-US" sz="480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64075" y="1981200"/>
            <a:ext cx="4479925" cy="4343400"/>
          </a:xfrm>
        </p:spPr>
        <p:txBody>
          <a:bodyPr/>
          <a:lstStyle/>
          <a:p>
            <a:r>
              <a:rPr lang="en-US" sz="2800">
                <a:solidFill>
                  <a:srgbClr val="ACF8B3"/>
                </a:solidFill>
              </a:rPr>
              <a:t>Infectious diseases</a:t>
            </a:r>
          </a:p>
          <a:p>
            <a:r>
              <a:rPr lang="en-US" sz="2800">
                <a:solidFill>
                  <a:srgbClr val="ACF8B3"/>
                </a:solidFill>
              </a:rPr>
              <a:t>Servants and employees</a:t>
            </a:r>
          </a:p>
          <a:p>
            <a:r>
              <a:rPr lang="en-US" sz="2800">
                <a:solidFill>
                  <a:srgbClr val="ACF8B3"/>
                </a:solidFill>
              </a:rPr>
              <a:t>Venereal diseases</a:t>
            </a:r>
          </a:p>
          <a:p>
            <a:r>
              <a:rPr lang="en-US" sz="2800">
                <a:solidFill>
                  <a:srgbClr val="ACF8B3"/>
                </a:solidFill>
              </a:rPr>
              <a:t>Self- interest</a:t>
            </a:r>
          </a:p>
          <a:p>
            <a:r>
              <a:rPr lang="en-US" sz="2800">
                <a:solidFill>
                  <a:srgbClr val="ACF8B3"/>
                </a:solidFill>
              </a:rPr>
              <a:t>Patient’s own interest</a:t>
            </a:r>
          </a:p>
          <a:p>
            <a:r>
              <a:rPr lang="en-US" sz="2800">
                <a:solidFill>
                  <a:srgbClr val="ACF8B3"/>
                </a:solidFill>
              </a:rPr>
              <a:t>Suspected crime</a:t>
            </a:r>
          </a:p>
          <a:p>
            <a:r>
              <a:rPr lang="en-US" sz="2800">
                <a:solidFill>
                  <a:srgbClr val="ACF8B3"/>
                </a:solidFill>
              </a:rPr>
              <a:t>Negligence suits</a:t>
            </a:r>
          </a:p>
          <a:p>
            <a:r>
              <a:rPr lang="en-US" sz="2800">
                <a:solidFill>
                  <a:srgbClr val="ACF8B3"/>
                </a:solidFill>
              </a:rPr>
              <a:t>Courts of law</a:t>
            </a:r>
          </a:p>
        </p:txBody>
      </p:sp>
      <p:pic>
        <p:nvPicPr>
          <p:cNvPr id="30725" name="Picture 5" descr="arg-roscoe-youluvit-url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752600"/>
            <a:ext cx="3810000" cy="4648200"/>
          </a:xfr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5913"/>
            <a:ext cx="7454900" cy="1276350"/>
          </a:xfrm>
        </p:spPr>
        <p:txBody>
          <a:bodyPr/>
          <a:lstStyle/>
          <a:p>
            <a:pPr algn="ctr"/>
            <a:r>
              <a:rPr lang="en-US" u="sng">
                <a:latin typeface="Times New Roman" pitchFamily="18" charset="0"/>
              </a:rPr>
              <a:t>Medical Records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idx="1"/>
          </p:nvPr>
        </p:nvSpPr>
        <p:spPr>
          <a:xfrm>
            <a:off x="674688" y="1752600"/>
            <a:ext cx="7826375" cy="4157663"/>
          </a:xfrm>
        </p:spPr>
        <p:txBody>
          <a:bodyPr/>
          <a:lstStyle/>
          <a:p>
            <a:r>
              <a:rPr lang="en-US">
                <a:solidFill>
                  <a:srgbClr val="ACF8B3"/>
                </a:solidFill>
              </a:rPr>
              <a:t>It is necessary for a GP to maintain Medical Records of the patient examined on outdoor basis or indoor basis</a:t>
            </a:r>
          </a:p>
          <a:p>
            <a:r>
              <a:rPr lang="en-US">
                <a:solidFill>
                  <a:srgbClr val="ACF8B3"/>
                </a:solidFill>
              </a:rPr>
              <a:t>Mandatory</a:t>
            </a:r>
          </a:p>
          <a:p>
            <a:r>
              <a:rPr lang="en-US">
                <a:solidFill>
                  <a:srgbClr val="ACF8B3"/>
                </a:solidFill>
              </a:rPr>
              <a:t>May be called upon for later evidence in court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206500" y="0"/>
            <a:ext cx="7086600" cy="315913"/>
          </a:xfrm>
        </p:spPr>
        <p:txBody>
          <a:bodyPr/>
          <a:lstStyle/>
          <a:p>
            <a:endParaRPr lang="en-US" sz="48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533400"/>
            <a:ext cx="8164512" cy="5791200"/>
          </a:xfrm>
        </p:spPr>
        <p:txBody>
          <a:bodyPr/>
          <a:lstStyle/>
          <a:p>
            <a:r>
              <a:rPr lang="en-US" sz="4400">
                <a:solidFill>
                  <a:srgbClr val="ACF8B3"/>
                </a:solidFill>
              </a:rPr>
              <a:t>The Medical Record is the’who ‘‘what ‘ ‘when’  ‘where’ ‘why’ of the patient care in the hospital</a:t>
            </a:r>
          </a:p>
          <a:p>
            <a:pPr>
              <a:buFont typeface="Wingdings" pitchFamily="2" charset="2"/>
              <a:buNone/>
            </a:pPr>
            <a:endParaRPr lang="en-US" sz="4400">
              <a:solidFill>
                <a:srgbClr val="ACF8B3"/>
              </a:solidFill>
            </a:endParaRPr>
          </a:p>
          <a:p>
            <a:r>
              <a:rPr lang="en-US" sz="4400">
                <a:solidFill>
                  <a:srgbClr val="ACF8B3"/>
                </a:solidFill>
              </a:rPr>
              <a:t>Only documentary evidence of the care and treatment in the hospital‘</a:t>
            </a:r>
          </a:p>
          <a:p>
            <a:pPr>
              <a:buFont typeface="Wingdings" pitchFamily="2" charset="2"/>
              <a:buNone/>
            </a:pPr>
            <a:r>
              <a:rPr lang="en-US" sz="4400">
                <a:solidFill>
                  <a:srgbClr val="ACF8B3"/>
                </a:solidFill>
              </a:rPr>
              <a:t>  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315913"/>
            <a:ext cx="7086600" cy="979487"/>
          </a:xfrm>
        </p:spPr>
        <p:txBody>
          <a:bodyPr/>
          <a:lstStyle/>
          <a:p>
            <a:pPr algn="ctr"/>
            <a:r>
              <a:rPr lang="en-US" b="1" u="sng">
                <a:solidFill>
                  <a:srgbClr val="CC99FF"/>
                </a:solidFill>
                <a:latin typeface="Times New Roman" pitchFamily="18" charset="0"/>
              </a:rPr>
              <a:t>CONTENTS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r>
              <a:rPr lang="en-US">
                <a:solidFill>
                  <a:srgbClr val="ACF8B3"/>
                </a:solidFill>
              </a:rPr>
              <a:t>Particulars of the patient</a:t>
            </a:r>
          </a:p>
          <a:p>
            <a:r>
              <a:rPr lang="en-US">
                <a:solidFill>
                  <a:srgbClr val="ACF8B3"/>
                </a:solidFill>
              </a:rPr>
              <a:t>Date and time of arrival andexamination in hospital</a:t>
            </a:r>
          </a:p>
          <a:p>
            <a:r>
              <a:rPr lang="en-US">
                <a:solidFill>
                  <a:srgbClr val="ACF8B3"/>
                </a:solidFill>
              </a:rPr>
              <a:t>Date and time of admission and discharge from hospital</a:t>
            </a:r>
          </a:p>
          <a:p>
            <a:r>
              <a:rPr lang="en-US">
                <a:solidFill>
                  <a:srgbClr val="ACF8B3"/>
                </a:solidFill>
              </a:rPr>
              <a:t>The complaints of the patient</a:t>
            </a:r>
          </a:p>
          <a:p>
            <a:r>
              <a:rPr lang="en-US">
                <a:solidFill>
                  <a:srgbClr val="ACF8B3"/>
                </a:solidFill>
              </a:rPr>
              <a:t>Relevant past history</a:t>
            </a:r>
          </a:p>
          <a:p>
            <a:r>
              <a:rPr lang="en-US">
                <a:solidFill>
                  <a:srgbClr val="ACF8B3"/>
                </a:solidFill>
              </a:rPr>
              <a:t>Relevant family history</a:t>
            </a:r>
          </a:p>
          <a:p>
            <a:r>
              <a:rPr lang="en-US">
                <a:solidFill>
                  <a:srgbClr val="ACF8B3"/>
                </a:solidFill>
              </a:rPr>
              <a:t>Relevant personal history</a:t>
            </a:r>
          </a:p>
          <a:p>
            <a:endParaRPr lang="en-US">
              <a:solidFill>
                <a:srgbClr val="ACF8B3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206500" y="0"/>
            <a:ext cx="7086600" cy="315913"/>
          </a:xfrm>
        </p:spPr>
        <p:txBody>
          <a:bodyPr/>
          <a:lstStyle/>
          <a:p>
            <a:endParaRPr lang="en-US" sz="48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r>
              <a:rPr lang="en-US" sz="3000" b="1">
                <a:solidFill>
                  <a:srgbClr val="13EB28"/>
                </a:solidFill>
                <a:latin typeface="Times New Roman" pitchFamily="18" charset="0"/>
              </a:rPr>
              <a:t>Lab examinations and other investigations</a:t>
            </a:r>
          </a:p>
          <a:p>
            <a:r>
              <a:rPr lang="en-US" sz="3000" b="1">
                <a:solidFill>
                  <a:srgbClr val="13EB28"/>
                </a:solidFill>
                <a:latin typeface="Times New Roman" pitchFamily="18" charset="0"/>
              </a:rPr>
              <a:t>Details of examinations done and their findings</a:t>
            </a:r>
          </a:p>
          <a:p>
            <a:r>
              <a:rPr lang="en-US" sz="3000" b="1">
                <a:solidFill>
                  <a:srgbClr val="13EB28"/>
                </a:solidFill>
                <a:latin typeface="Times New Roman" pitchFamily="18" charset="0"/>
              </a:rPr>
              <a:t>Treatment given</a:t>
            </a:r>
          </a:p>
          <a:p>
            <a:r>
              <a:rPr lang="en-US" sz="3000" b="1">
                <a:solidFill>
                  <a:srgbClr val="13EB28"/>
                </a:solidFill>
                <a:latin typeface="Times New Roman" pitchFamily="18" charset="0"/>
              </a:rPr>
              <a:t>Duly completed consent forms for all procedures and operations done</a:t>
            </a:r>
          </a:p>
          <a:p>
            <a:r>
              <a:rPr lang="en-US" sz="3000" b="1">
                <a:solidFill>
                  <a:srgbClr val="13EB28"/>
                </a:solidFill>
                <a:latin typeface="Times New Roman" pitchFamily="18" charset="0"/>
              </a:rPr>
              <a:t>Prognosis</a:t>
            </a:r>
          </a:p>
          <a:p>
            <a:r>
              <a:rPr lang="en-US" sz="3000" b="1">
                <a:solidFill>
                  <a:srgbClr val="13EB28"/>
                </a:solidFill>
                <a:latin typeface="Times New Roman" pitchFamily="18" charset="0"/>
              </a:rPr>
              <a:t>In case of consultation with another doctor-</a:t>
            </a:r>
          </a:p>
          <a:p>
            <a:pPr>
              <a:buFont typeface="Wingdings" pitchFamily="2" charset="2"/>
              <a:buNone/>
            </a:pPr>
            <a:r>
              <a:rPr lang="en-US" sz="3000" b="1">
                <a:solidFill>
                  <a:srgbClr val="13EB28"/>
                </a:solidFill>
                <a:latin typeface="Times New Roman" pitchFamily="18" charset="0"/>
              </a:rPr>
              <a:t>                 his opinion and reports</a:t>
            </a:r>
          </a:p>
          <a:p>
            <a:pPr>
              <a:buFont typeface="Wingdings" pitchFamily="2" charset="2"/>
              <a:buNone/>
            </a:pPr>
            <a:endParaRPr lang="en-US" sz="3000" b="1">
              <a:solidFill>
                <a:srgbClr val="13EB28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206500" y="0"/>
            <a:ext cx="7086600" cy="76200"/>
          </a:xfrm>
        </p:spPr>
        <p:txBody>
          <a:bodyPr/>
          <a:lstStyle/>
          <a:p>
            <a:endParaRPr lang="en-US" sz="48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304800"/>
            <a:ext cx="8469312" cy="6096000"/>
          </a:xfrm>
        </p:spPr>
        <p:txBody>
          <a:bodyPr/>
          <a:lstStyle/>
          <a:p>
            <a:r>
              <a:rPr lang="en-US">
                <a:solidFill>
                  <a:srgbClr val="13EB28"/>
                </a:solidFill>
                <a:latin typeface="Times New Roman" pitchFamily="18" charset="0"/>
              </a:rPr>
              <a:t>In case of discharge from hospital-the condition at the time of discharge</a:t>
            </a:r>
          </a:p>
          <a:p>
            <a:endParaRPr lang="en-US">
              <a:solidFill>
                <a:srgbClr val="13EB28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rgbClr val="13EB28"/>
                </a:solidFill>
                <a:latin typeface="Times New Roman" pitchFamily="18" charset="0"/>
              </a:rPr>
              <a:t>Details of information to police –in medicolegal cases</a:t>
            </a:r>
          </a:p>
          <a:p>
            <a:pP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r>
              <a:rPr lang="en-US">
                <a:solidFill>
                  <a:srgbClr val="13EB28"/>
                </a:solidFill>
                <a:latin typeface="Times New Roman" pitchFamily="18" charset="0"/>
              </a:rPr>
              <a:t>In case of death-cause ,time and date of death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rgbClr val="13EB28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>
              <a:solidFill>
                <a:srgbClr val="13EB28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rgbClr val="13EB28"/>
                </a:solidFill>
                <a:latin typeface="Times New Roman" pitchFamily="18" charset="0"/>
              </a:rPr>
              <a:t>Name and signature of the doctor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5913"/>
            <a:ext cx="7531100" cy="1276350"/>
          </a:xfrm>
        </p:spPr>
        <p:txBody>
          <a:bodyPr/>
          <a:lstStyle/>
          <a:p>
            <a:pPr algn="ctr"/>
            <a:r>
              <a:rPr lang="en-US" b="1" u="sng">
                <a:solidFill>
                  <a:srgbClr val="CC99FF"/>
                </a:solidFill>
                <a:latin typeface="Times New Roman" pitchFamily="18" charset="0"/>
              </a:rPr>
              <a:t>Property Rights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95463"/>
            <a:ext cx="8839200" cy="4605337"/>
          </a:xfrm>
        </p:spPr>
        <p:txBody>
          <a:bodyPr/>
          <a:lstStyle/>
          <a:p>
            <a:r>
              <a:rPr lang="en-US">
                <a:solidFill>
                  <a:srgbClr val="CC99FF"/>
                </a:solidFill>
                <a:latin typeface="Times New Roman" pitchFamily="18" charset="0"/>
              </a:rPr>
              <a:t>The medical records and X’ray plates are the property of the hospital</a:t>
            </a:r>
          </a:p>
          <a:p>
            <a:r>
              <a:rPr lang="en-US">
                <a:solidFill>
                  <a:srgbClr val="CC99FF"/>
                </a:solidFill>
                <a:latin typeface="Times New Roman" pitchFamily="18" charset="0"/>
              </a:rPr>
              <a:t>The patient buys the expertise and the treatment rather than the records</a:t>
            </a:r>
          </a:p>
          <a:p>
            <a:r>
              <a:rPr lang="en-US">
                <a:solidFill>
                  <a:srgbClr val="CC99FF"/>
                </a:solidFill>
                <a:latin typeface="Times New Roman" pitchFamily="18" charset="0"/>
              </a:rPr>
              <a:t>All records are kept in the hospital for the benefit of the patient,, doctor and hospital</a:t>
            </a:r>
          </a:p>
          <a:p>
            <a:r>
              <a:rPr lang="en-US">
                <a:solidFill>
                  <a:srgbClr val="CC99FF"/>
                </a:solidFill>
                <a:latin typeface="Times New Roman" pitchFamily="18" charset="0"/>
              </a:rPr>
              <a:t>Patient does not own his records, though he has a legal right to use the information contained therein</a:t>
            </a:r>
          </a:p>
          <a:p>
            <a:endParaRPr lang="en-US">
              <a:solidFill>
                <a:srgbClr val="CC99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31100" cy="1143000"/>
          </a:xfrm>
        </p:spPr>
        <p:txBody>
          <a:bodyPr/>
          <a:lstStyle/>
          <a:p>
            <a:pPr algn="ctr"/>
            <a:r>
              <a:rPr lang="en-US" u="sng">
                <a:solidFill>
                  <a:srgbClr val="CC99FF"/>
                </a:solidFill>
                <a:latin typeface="Times New Roman" pitchFamily="18" charset="0"/>
              </a:rPr>
              <a:t>Patient’s Rights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953000"/>
          </a:xfrm>
        </p:spPr>
        <p:txBody>
          <a:bodyPr/>
          <a:lstStyle/>
          <a:p>
            <a:r>
              <a:rPr lang="en-US" sz="2800" b="1">
                <a:solidFill>
                  <a:srgbClr val="CC99FF"/>
                </a:solidFill>
                <a:latin typeface="Times New Roman" pitchFamily="18" charset="0"/>
              </a:rPr>
              <a:t>Usually the patient is given a copy of the investigation Reports, treatment advised and  the discharge summary</a:t>
            </a:r>
          </a:p>
          <a:p>
            <a:r>
              <a:rPr lang="en-US" sz="2800" b="1">
                <a:solidFill>
                  <a:srgbClr val="CC99FF"/>
                </a:solidFill>
                <a:latin typeface="Times New Roman" pitchFamily="18" charset="0"/>
              </a:rPr>
              <a:t>Patient has right to know what is in his records and is entitled to a copy of  his hospital records on discharge, on payment of cost of reproduction</a:t>
            </a:r>
          </a:p>
          <a:p>
            <a:r>
              <a:rPr lang="en-US" sz="2800" b="1">
                <a:solidFill>
                  <a:srgbClr val="CC99FF"/>
                </a:solidFill>
                <a:latin typeface="Times New Roman" pitchFamily="18" charset="0"/>
              </a:rPr>
              <a:t>In cases of death his next of kin can have the hospital records</a:t>
            </a:r>
          </a:p>
          <a:p>
            <a:r>
              <a:rPr lang="en-US" sz="2800" b="1">
                <a:solidFill>
                  <a:srgbClr val="CC99FF"/>
                </a:solidFill>
                <a:latin typeface="Times New Roman" pitchFamily="18" charset="0"/>
              </a:rPr>
              <a:t>Therapeutic discretion can be used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>
                <a:solidFill>
                  <a:srgbClr val="CC99FF"/>
                </a:solidFill>
              </a:rPr>
              <a:t>The records cannot be used by the hospital for publication without the patient’s consent</a:t>
            </a:r>
          </a:p>
        </p:txBody>
      </p:sp>
      <p:pic>
        <p:nvPicPr>
          <p:cNvPr id="51208" name="Picture 8" descr="a_boytyping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4267200"/>
            <a:ext cx="2895600" cy="1981200"/>
          </a:xfr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839200" cy="990600"/>
          </a:xfrm>
        </p:spPr>
        <p:txBody>
          <a:bodyPr/>
          <a:lstStyle/>
          <a:p>
            <a:pPr algn="l"/>
            <a:r>
              <a:rPr lang="en-US" sz="4000" b="1" u="sng">
                <a:solidFill>
                  <a:schemeClr val="folHlink"/>
                </a:solidFill>
                <a:latin typeface="Times New Roman" pitchFamily="18" charset="0"/>
              </a:rPr>
              <a:t>Rights &amp;Duties of Doctors and Patients</a:t>
            </a:r>
            <a:endParaRPr lang="en-US" sz="4000" b="1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595336"/>
            <a:ext cx="6164263" cy="738664"/>
          </a:xfrm>
          <a:solidFill>
            <a:schemeClr val="accent1"/>
          </a:solidFill>
          <a:ln/>
        </p:spPr>
        <p:txBody>
          <a:bodyPr/>
          <a:lstStyle/>
          <a:p>
            <a:r>
              <a:rPr lang="en-US" b="1" dirty="0" err="1">
                <a:latin typeface="Times New Roman" pitchFamily="18" charset="0"/>
              </a:rPr>
              <a:t>Dr.salini</a:t>
            </a:r>
            <a:r>
              <a:rPr lang="en-US" b="1" dirty="0">
                <a:latin typeface="Times New Roman" pitchFamily="18" charset="0"/>
              </a:rPr>
              <a:t> Chandran BHMS;PGDMLS</a:t>
            </a:r>
          </a:p>
          <a:p>
            <a:r>
              <a:rPr lang="en-US" b="1" dirty="0" err="1">
                <a:latin typeface="Times New Roman" pitchFamily="18" charset="0"/>
              </a:rPr>
              <a:t>Dept.of</a:t>
            </a:r>
            <a:r>
              <a:rPr lang="en-US" b="1" dirty="0">
                <a:latin typeface="Times New Roman" pitchFamily="18" charset="0"/>
              </a:rPr>
              <a:t> Forensic Medicine &amp; Toxicology</a:t>
            </a:r>
          </a:p>
        </p:txBody>
      </p:sp>
      <p:pic>
        <p:nvPicPr>
          <p:cNvPr id="2053" name="Picture 5" descr="doctor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0"/>
            <a:ext cx="22098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5913"/>
            <a:ext cx="7454900" cy="1276350"/>
          </a:xfrm>
        </p:spPr>
        <p:txBody>
          <a:bodyPr/>
          <a:lstStyle/>
          <a:p>
            <a:r>
              <a:rPr lang="en-US" u="sng">
                <a:solidFill>
                  <a:srgbClr val="CC99FF"/>
                </a:solidFill>
                <a:latin typeface="Times New Roman" pitchFamily="18" charset="0"/>
              </a:rPr>
              <a:t>Govt: and other agencies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600200"/>
            <a:ext cx="8469312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CC99FF"/>
                </a:solidFill>
                <a:latin typeface="Times New Roman" pitchFamily="18" charset="0"/>
              </a:rPr>
              <a:t>Many a times a request is received from Govt: &amp; other agencies like LIC to supply information about a patient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CC99FF"/>
                </a:solidFill>
                <a:latin typeface="Times New Roman" pitchFamily="18" charset="0"/>
              </a:rPr>
              <a:t>As per law ,they are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NOT </a:t>
            </a:r>
            <a:r>
              <a:rPr lang="en-US">
                <a:solidFill>
                  <a:srgbClr val="CC99FF"/>
                </a:solidFill>
                <a:latin typeface="Times New Roman" pitchFamily="18" charset="0"/>
              </a:rPr>
              <a:t>entitled to this information without the written consent of the patient and the hospital must not comply with such requests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CC99FF"/>
                </a:solidFill>
                <a:latin typeface="Times New Roman" pitchFamily="18" charset="0"/>
              </a:rPr>
              <a:t>Information about the name, age ,sex,dates of admission and discharge can be given as they are not confidential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>
                <a:latin typeface="Times New Roman" pitchFamily="18" charset="0"/>
              </a:rPr>
              <a:t>Disposal of Medical Records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3"/>
            <a:ext cx="7826375" cy="4605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u="sng">
                <a:solidFill>
                  <a:srgbClr val="FF3300"/>
                </a:solidFill>
              </a:rPr>
              <a:t>NON MLC</a:t>
            </a:r>
            <a:r>
              <a:rPr lang="en-US">
                <a:solidFill>
                  <a:srgbClr val="FF3300"/>
                </a:solidFill>
              </a:rPr>
              <a:t>–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>
                <a:solidFill>
                  <a:srgbClr val="CC99FF"/>
                </a:solidFill>
              </a:rPr>
              <a:t>OPD records have to be retained for minimum 3 yrs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CC99FF"/>
                </a:solidFill>
              </a:rPr>
              <a:t>IPD -- records have to be retained for minimum 5 yrs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CC99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u="sng">
                <a:solidFill>
                  <a:srgbClr val="FF3300"/>
                </a:solidFill>
              </a:rPr>
              <a:t>MLC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CC99FF"/>
                </a:solidFill>
              </a:rPr>
              <a:t>There is no specified time limit so they should be retained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077200" cy="4343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ANY QUESTIONS</a:t>
            </a:r>
          </a:p>
        </p:txBody>
      </p:sp>
      <p:sp>
        <p:nvSpPr>
          <p:cNvPr id="60422" name="WordArt 6"/>
          <p:cNvSpPr>
            <a:spLocks noChangeArrowheads="1" noChangeShapeType="1" noTextEdit="1"/>
          </p:cNvSpPr>
          <p:nvPr/>
        </p:nvSpPr>
        <p:spPr bwMode="auto">
          <a:xfrm rot="5400000">
            <a:off x="3733800" y="4495800"/>
            <a:ext cx="2209800" cy="1295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8001000" cy="64008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0"/>
                <a:gd name="adj2" fmla="val 50000"/>
              </a:avLst>
            </a:prstTxWarp>
          </a:bodyPr>
          <a:lstStyle/>
          <a:p>
            <a:r>
              <a:rPr lang="en-US" sz="3600" kern="10" normalizeH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THANK YOU</a:t>
            </a:r>
          </a:p>
        </p:txBody>
      </p:sp>
      <p:pic>
        <p:nvPicPr>
          <p:cNvPr id="61445" name="Picture 5" descr="lilblu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7432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315913"/>
            <a:ext cx="7086600" cy="750887"/>
          </a:xfrm>
        </p:spPr>
        <p:txBody>
          <a:bodyPr/>
          <a:lstStyle/>
          <a:p>
            <a:pPr algn="ctr"/>
            <a:r>
              <a:rPr lang="en-US" sz="4800" u="sng">
                <a:latin typeface="Times New Roman" pitchFamily="18" charset="0"/>
              </a:rPr>
              <a:t>Rights of a RMP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4688" y="1219200"/>
            <a:ext cx="6716712" cy="5257800"/>
          </a:xfrm>
        </p:spPr>
        <p:txBody>
          <a:bodyPr/>
          <a:lstStyle/>
          <a:p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To practice medicine</a:t>
            </a:r>
          </a:p>
          <a:p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To choose a patient</a:t>
            </a:r>
          </a:p>
          <a:p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To dispense medicines</a:t>
            </a:r>
          </a:p>
          <a:p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To possess and supply dangerous drugs</a:t>
            </a:r>
          </a:p>
          <a:p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To add descriptions etc to name</a:t>
            </a:r>
          </a:p>
          <a:p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To recovery of fees</a:t>
            </a:r>
          </a:p>
          <a:p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For appointment in local and public hospitals</a:t>
            </a:r>
          </a:p>
          <a:p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To issue medical certificates</a:t>
            </a:r>
          </a:p>
          <a:p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To give evidence as an expert</a:t>
            </a:r>
          </a:p>
          <a:p>
            <a:endParaRPr lang="en-US" sz="2800">
              <a:solidFill>
                <a:schemeClr val="folHlink"/>
              </a:solidFill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438400" y="2362200"/>
            <a:ext cx="3657600" cy="205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895600" y="28194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pic>
        <p:nvPicPr>
          <p:cNvPr id="7178" name="Picture 10" descr="medisch17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1981200"/>
            <a:ext cx="5410200" cy="40386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>
                <a:latin typeface="Times New Roman" pitchFamily="18" charset="0"/>
              </a:rPr>
              <a:t>Duties of a RMP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1795463"/>
            <a:ext cx="9144000" cy="4757737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Duty to exercise proper skill and care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Duties with regard to attendance and examination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Duty to furnish proper and suitable medicine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Duty to give instructions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Duty to control and warn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Duty to third parties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Duty to inform patient of risks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Duty with regard to poisons</a:t>
            </a:r>
          </a:p>
          <a:p>
            <a:endParaRPr lang="en-US">
              <a:solidFill>
                <a:srgbClr val="33CC33"/>
              </a:solidFill>
              <a:latin typeface="Times New Roman" pitchFamily="18" charset="0"/>
            </a:endParaRPr>
          </a:p>
        </p:txBody>
      </p:sp>
      <p:pic>
        <p:nvPicPr>
          <p:cNvPr id="11273" name="Picture 9" descr="ek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172200" y="228600"/>
            <a:ext cx="2971800" cy="13716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1206500" y="315913"/>
            <a:ext cx="7086600" cy="217487"/>
          </a:xfrm>
        </p:spPr>
        <p:txBody>
          <a:bodyPr/>
          <a:lstStyle/>
          <a:p>
            <a:endParaRPr lang="en-US" sz="4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8839200" cy="14478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Duty to notify certain diseases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Duty with regard to consultation</a:t>
            </a:r>
          </a:p>
        </p:txBody>
      </p:sp>
      <p:pic>
        <p:nvPicPr>
          <p:cNvPr id="14340" name="Picture 4" descr="ek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114800"/>
            <a:ext cx="1828800" cy="1219200"/>
          </a:xfrm>
          <a:noFill/>
          <a:ln/>
        </p:spPr>
      </p:pic>
      <p:pic>
        <p:nvPicPr>
          <p:cNvPr id="14346" name="Picture 10" descr="e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8100" y="4038600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7" name="Picture 11" descr="e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114800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8" name="Picture 12" descr="e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114800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>
                <a:latin typeface="Times New Roman" pitchFamily="18" charset="0"/>
              </a:rPr>
              <a:t>Rights of a patient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3276600" cy="52578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Choice</a:t>
            </a:r>
          </a:p>
          <a:p>
            <a:r>
              <a:rPr lang="en-US">
                <a:solidFill>
                  <a:srgbClr val="33CC33"/>
                </a:solidFill>
              </a:rPr>
              <a:t>Access</a:t>
            </a:r>
          </a:p>
          <a:p>
            <a:r>
              <a:rPr lang="en-US">
                <a:solidFill>
                  <a:srgbClr val="33CC33"/>
                </a:solidFill>
              </a:rPr>
              <a:t>Dignity</a:t>
            </a:r>
          </a:p>
          <a:p>
            <a:r>
              <a:rPr lang="en-US">
                <a:solidFill>
                  <a:srgbClr val="33CC33"/>
                </a:solidFill>
              </a:rPr>
              <a:t>Privacy</a:t>
            </a:r>
          </a:p>
          <a:p>
            <a:r>
              <a:rPr lang="en-US">
                <a:solidFill>
                  <a:srgbClr val="33CC33"/>
                </a:solidFill>
              </a:rPr>
              <a:t>Confidentiality</a:t>
            </a:r>
          </a:p>
          <a:p>
            <a:r>
              <a:rPr lang="en-US">
                <a:solidFill>
                  <a:srgbClr val="33CC33"/>
                </a:solidFill>
              </a:rPr>
              <a:t>Information</a:t>
            </a:r>
          </a:p>
          <a:p>
            <a:r>
              <a:rPr lang="en-US">
                <a:solidFill>
                  <a:srgbClr val="33CC33"/>
                </a:solidFill>
              </a:rPr>
              <a:t>Safety</a:t>
            </a:r>
          </a:p>
          <a:p>
            <a:r>
              <a:rPr lang="en-US">
                <a:solidFill>
                  <a:srgbClr val="33CC33"/>
                </a:solidFill>
              </a:rPr>
              <a:t>Right to know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524000"/>
            <a:ext cx="3200400" cy="495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Refusal</a:t>
            </a:r>
          </a:p>
          <a:p>
            <a:r>
              <a:rPr lang="en-US">
                <a:solidFill>
                  <a:srgbClr val="33CC33"/>
                </a:solidFill>
              </a:rPr>
              <a:t>Second opinion</a:t>
            </a:r>
          </a:p>
          <a:p>
            <a:r>
              <a:rPr lang="en-US">
                <a:solidFill>
                  <a:srgbClr val="33CC33"/>
                </a:solidFill>
              </a:rPr>
              <a:t>Records</a:t>
            </a:r>
          </a:p>
          <a:p>
            <a:r>
              <a:rPr lang="en-US">
                <a:solidFill>
                  <a:srgbClr val="33CC33"/>
                </a:solidFill>
              </a:rPr>
              <a:t>Continuity</a:t>
            </a:r>
          </a:p>
          <a:p>
            <a:r>
              <a:rPr lang="en-US">
                <a:solidFill>
                  <a:srgbClr val="33CC33"/>
                </a:solidFill>
              </a:rPr>
              <a:t>Comfort</a:t>
            </a:r>
          </a:p>
          <a:p>
            <a:r>
              <a:rPr lang="en-US">
                <a:solidFill>
                  <a:srgbClr val="33CC33"/>
                </a:solidFill>
              </a:rPr>
              <a:t>Complaint</a:t>
            </a:r>
          </a:p>
          <a:p>
            <a:r>
              <a:rPr lang="en-US">
                <a:solidFill>
                  <a:srgbClr val="33CC33"/>
                </a:solidFill>
              </a:rPr>
              <a:t>Compensation</a:t>
            </a:r>
          </a:p>
        </p:txBody>
      </p:sp>
      <p:pic>
        <p:nvPicPr>
          <p:cNvPr id="17413" name="Picture 5" descr="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286000"/>
            <a:ext cx="2590800" cy="2438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3" dur="2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" dur="2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2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20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  <p:bldP spid="17411" grpId="1" build="p"/>
      <p:bldP spid="17412" grpId="0" uiExpand="1" build="p"/>
      <p:bldP spid="17412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0"/>
            <a:ext cx="7086600" cy="1219200"/>
          </a:xfrm>
        </p:spPr>
        <p:txBody>
          <a:bodyPr/>
          <a:lstStyle/>
          <a:p>
            <a:pPr algn="ctr"/>
            <a:r>
              <a:rPr lang="en-US" sz="3600" b="1" u="sng">
                <a:latin typeface="Times New Roman" pitchFamily="18" charset="0"/>
              </a:rPr>
              <a:t>Doctor can refuse to treat a patient in:-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Beyond his practicing hours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Not belonging to his speciality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Illnesses beyond the competence and qualifications of the doctor or beyond the facilities available in his setup /institution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Doctor is unwell or family member is ill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Doctor is having important social function in the family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Doctor has consumed alcohol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Patient has been defaulting payment</a:t>
            </a:r>
          </a:p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" presetID="23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" dur="5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5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1500"/>
                            </p:stCondLst>
                            <p:childTnLst>
                              <p:par>
                                <p:cTn id="28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2" dur="5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6500"/>
                            </p:stCondLst>
                            <p:childTnLst>
                              <p:par>
                                <p:cTn id="3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500"/>
                            </p:stCondLst>
                            <p:childTnLst>
                              <p:par>
                                <p:cTn id="45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" dur="5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1500"/>
                            </p:stCondLst>
                            <p:childTnLst>
                              <p:par>
                                <p:cTn id="5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6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500"/>
                            </p:stCondLst>
                            <p:childTnLst>
                              <p:par>
                                <p:cTn id="62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6" dur="5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6500"/>
                            </p:stCondLst>
                            <p:childTnLst>
                              <p:par>
                                <p:cTn id="6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1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6500"/>
                            </p:stCondLst>
                            <p:childTnLst>
                              <p:par>
                                <p:cTn id="79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3" dur="5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1500"/>
                            </p:stCondLst>
                            <p:childTnLst>
                              <p:par>
                                <p:cTn id="8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65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1500"/>
                            </p:stCondLst>
                            <p:childTnLst>
                              <p:par>
                                <p:cTn id="96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50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0" dur="50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6500"/>
                            </p:stCondLst>
                            <p:childTnLst>
                              <p:par>
                                <p:cTn id="10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1500"/>
                            </p:stCondLst>
                            <p:childTnLst>
                              <p:par>
                                <p:cTn id="10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6500"/>
                            </p:stCondLst>
                            <p:childTnLst>
                              <p:par>
                                <p:cTn id="113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4" dur="50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7" dur="50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1500"/>
                            </p:stCondLst>
                            <p:childTnLst>
                              <p:par>
                                <p:cTn id="11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206500" y="0"/>
            <a:ext cx="7086600" cy="315913"/>
          </a:xfrm>
        </p:spPr>
        <p:txBody>
          <a:bodyPr/>
          <a:lstStyle/>
          <a:p>
            <a:endParaRPr lang="en-US" sz="4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534400" cy="58674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Patient or his/her relatives are non-cooperative violent or abusive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Malingerer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Patient refuses to give consent or accept risk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Patient rejecting low cost remedies in favour of high- cost alternatives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At night on grounds of security if the patient is not brought to him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An unaccompanied  minor patient or female patient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</a:rPr>
              <a:t>Any new patient if he is not the only doctor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304800" y="685800"/>
            <a:ext cx="8839200" cy="4819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 anchor="b">
            <a:spAutoFit/>
          </a:bodyPr>
          <a:lstStyle/>
          <a:p>
            <a:r>
              <a:rPr lang="en-US" b="1">
                <a:solidFill>
                  <a:srgbClr val="13EB28"/>
                </a:solidFill>
              </a:rPr>
              <a:t>It is an    </a:t>
            </a:r>
            <a:r>
              <a:rPr lang="en-US" b="1">
                <a:solidFill>
                  <a:srgbClr val="FF99FF"/>
                </a:solidFill>
              </a:rPr>
              <a:t> </a:t>
            </a:r>
            <a:r>
              <a:rPr lang="en-US" b="1" u="sng">
                <a:solidFill>
                  <a:srgbClr val="FF0066"/>
                </a:solidFill>
              </a:rPr>
              <a:t>implied term of contract</a:t>
            </a:r>
            <a:r>
              <a:rPr lang="en-US" sz="6600" b="1">
                <a:solidFill>
                  <a:srgbClr val="FF0066"/>
                </a:solidFill>
              </a:rPr>
              <a:t> </a:t>
            </a:r>
            <a:r>
              <a:rPr lang="en-US" b="1">
                <a:solidFill>
                  <a:srgbClr val="FF0066"/>
                </a:solidFill>
              </a:rPr>
              <a:t>between the</a:t>
            </a:r>
            <a:r>
              <a:rPr lang="en-US" b="1">
                <a:solidFill>
                  <a:srgbClr val="FF99FF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</a:rPr>
              <a:t>doctor</a:t>
            </a:r>
            <a:r>
              <a:rPr lang="en-US" b="1">
                <a:solidFill>
                  <a:schemeClr val="bg1"/>
                </a:solidFill>
              </a:rPr>
              <a:t> and</a:t>
            </a:r>
            <a:r>
              <a:rPr lang="en-US" b="1">
                <a:solidFill>
                  <a:srgbClr val="FF99FF"/>
                </a:solidFill>
              </a:rPr>
              <a:t> </a:t>
            </a:r>
            <a:r>
              <a:rPr lang="en-US" b="1">
                <a:solidFill>
                  <a:srgbClr val="DF0D3F"/>
                </a:solidFill>
              </a:rPr>
              <a:t>his patient</a:t>
            </a:r>
          </a:p>
          <a:p>
            <a:r>
              <a:rPr lang="en-US" b="1">
                <a:solidFill>
                  <a:srgbClr val="13EB28"/>
                </a:solidFill>
              </a:rPr>
              <a:t>The </a:t>
            </a:r>
            <a:r>
              <a:rPr lang="en-US" b="1">
                <a:solidFill>
                  <a:srgbClr val="FF3300"/>
                </a:solidFill>
              </a:rPr>
              <a:t>doctor is</a:t>
            </a:r>
            <a:r>
              <a:rPr lang="en-US" b="1">
                <a:solidFill>
                  <a:srgbClr val="FF99FF"/>
                </a:solidFill>
              </a:rPr>
              <a:t> </a:t>
            </a:r>
            <a:r>
              <a:rPr lang="en-US" b="1">
                <a:solidFill>
                  <a:srgbClr val="E422D6"/>
                </a:solidFill>
              </a:rPr>
              <a:t>obliged to</a:t>
            </a:r>
            <a:r>
              <a:rPr lang="en-US" b="1">
                <a:solidFill>
                  <a:schemeClr val="bg1"/>
                </a:solidFill>
              </a:rPr>
              <a:t> keep secret ,all </a:t>
            </a:r>
            <a:r>
              <a:rPr lang="en-US" b="1">
                <a:solidFill>
                  <a:srgbClr val="66FF66"/>
                </a:solidFill>
              </a:rPr>
              <a:t>that</a:t>
            </a:r>
            <a:r>
              <a:rPr lang="en-US" b="1">
                <a:solidFill>
                  <a:srgbClr val="FF99FF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</a:rPr>
              <a:t>he comes</a:t>
            </a:r>
            <a:r>
              <a:rPr lang="en-US" b="1">
                <a:solidFill>
                  <a:srgbClr val="FF99FF"/>
                </a:solidFill>
              </a:rPr>
              <a:t> </a:t>
            </a:r>
            <a:r>
              <a:rPr lang="en-US" b="1">
                <a:solidFill>
                  <a:srgbClr val="DF0D3F"/>
                </a:solidFill>
              </a:rPr>
              <a:t>to</a:t>
            </a:r>
            <a:r>
              <a:rPr lang="en-US" sz="6600" b="1">
                <a:solidFill>
                  <a:srgbClr val="DF0D3F"/>
                </a:solidFill>
              </a:rPr>
              <a:t> </a:t>
            </a:r>
            <a:r>
              <a:rPr lang="en-US" b="1">
                <a:solidFill>
                  <a:srgbClr val="DF0D3F"/>
                </a:solidFill>
              </a:rPr>
              <a:t>know</a:t>
            </a:r>
            <a:r>
              <a:rPr lang="en-US" b="1">
                <a:solidFill>
                  <a:srgbClr val="13EB28"/>
                </a:solidFill>
              </a:rPr>
              <a:t> </a:t>
            </a:r>
            <a:r>
              <a:rPr lang="en-US" b="1">
                <a:solidFill>
                  <a:srgbClr val="E422D6"/>
                </a:solidFill>
              </a:rPr>
              <a:t>concerning</a:t>
            </a:r>
            <a:r>
              <a:rPr lang="en-US" b="1">
                <a:solidFill>
                  <a:srgbClr val="DF0D3F"/>
                </a:solidFill>
              </a:rPr>
              <a:t> the patient in</a:t>
            </a:r>
            <a:r>
              <a:rPr lang="en-US" b="1">
                <a:solidFill>
                  <a:srgbClr val="FF99FF"/>
                </a:solidFill>
              </a:rPr>
              <a:t> course </a:t>
            </a:r>
            <a:r>
              <a:rPr lang="en-US" b="1">
                <a:solidFill>
                  <a:srgbClr val="DF0D3F"/>
                </a:solidFill>
              </a:rPr>
              <a:t>of his</a:t>
            </a:r>
            <a:r>
              <a:rPr lang="en-US" sz="6600" b="1">
                <a:solidFill>
                  <a:srgbClr val="FF99FF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professional</a:t>
            </a:r>
            <a:r>
              <a:rPr lang="en-US" b="1">
                <a:solidFill>
                  <a:srgbClr val="DF0D3F"/>
                </a:solidFill>
              </a:rPr>
              <a:t> work</a:t>
            </a:r>
          </a:p>
          <a:p>
            <a:r>
              <a:rPr lang="en-US" b="1">
                <a:solidFill>
                  <a:srgbClr val="FF99FF"/>
                </a:solidFill>
              </a:rPr>
              <a:t>Disclosure </a:t>
            </a:r>
            <a:r>
              <a:rPr lang="en-US" b="1">
                <a:solidFill>
                  <a:srgbClr val="DF0D3F"/>
                </a:solidFill>
              </a:rPr>
              <a:t>is </a:t>
            </a:r>
            <a:r>
              <a:rPr lang="en-US" b="1">
                <a:solidFill>
                  <a:schemeClr val="accent2"/>
                </a:solidFill>
              </a:rPr>
              <a:t>failure of trust</a:t>
            </a:r>
            <a:r>
              <a:rPr lang="en-US" b="1">
                <a:solidFill>
                  <a:srgbClr val="FF99FF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and confidence</a:t>
            </a:r>
          </a:p>
          <a:p>
            <a:r>
              <a:rPr lang="en-US" b="1">
                <a:solidFill>
                  <a:srgbClr val="CC99FF"/>
                </a:solidFill>
              </a:rPr>
              <a:t>Doctor</a:t>
            </a:r>
            <a:r>
              <a:rPr lang="en-US" b="1">
                <a:solidFill>
                  <a:srgbClr val="13EB28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can be sued if harm results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819400" y="0"/>
            <a:ext cx="6324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 anchor="b"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</a:rPr>
              <a:t>PROFESSIONAL SECRECY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rainstorming Session">
  <a:themeElements>
    <a:clrScheme name="Brainstorming Session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Brainstorming Sess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Brainstorming Session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storming Session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storming Session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storming Session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storming Session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</Template>
  <TotalTime>717</TotalTime>
  <Words>847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Impact</vt:lpstr>
      <vt:lpstr>Times New Roman</vt:lpstr>
      <vt:lpstr>Wingdings</vt:lpstr>
      <vt:lpstr>Brainstorming Session</vt:lpstr>
      <vt:lpstr>PowerPoint Presentation</vt:lpstr>
      <vt:lpstr>Rights &amp;Duties of Doctors and Patients</vt:lpstr>
      <vt:lpstr>Rights of a RMP</vt:lpstr>
      <vt:lpstr>Duties of a RMP</vt:lpstr>
      <vt:lpstr>PowerPoint Presentation</vt:lpstr>
      <vt:lpstr>Rights of a patient</vt:lpstr>
      <vt:lpstr>Doctor can refuse to treat a patient in:-</vt:lpstr>
      <vt:lpstr>PowerPoint Presentation</vt:lpstr>
      <vt:lpstr>PowerPoint Presentation</vt:lpstr>
      <vt:lpstr>PRIVILAGED COMMUNICATION</vt:lpstr>
      <vt:lpstr>Examples of privilaged communication </vt:lpstr>
      <vt:lpstr>Medical Records</vt:lpstr>
      <vt:lpstr>PowerPoint Presentation</vt:lpstr>
      <vt:lpstr>CONTENTS</vt:lpstr>
      <vt:lpstr>PowerPoint Presentation</vt:lpstr>
      <vt:lpstr>PowerPoint Presentation</vt:lpstr>
      <vt:lpstr>Property Rights</vt:lpstr>
      <vt:lpstr>Patient’s Rights</vt:lpstr>
      <vt:lpstr>PowerPoint Presentation</vt:lpstr>
      <vt:lpstr>Govt: and other agencies</vt:lpstr>
      <vt:lpstr>Disposal of Medical Records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of a RMP</dc:title>
  <dc:creator>unni</dc:creator>
  <cp:lastModifiedBy>Lib Lab One</cp:lastModifiedBy>
  <cp:revision>26</cp:revision>
  <dcterms:created xsi:type="dcterms:W3CDTF">2006-05-10T14:52:55Z</dcterms:created>
  <dcterms:modified xsi:type="dcterms:W3CDTF">2021-02-01T05:07:16Z</dcterms:modified>
</cp:coreProperties>
</file>